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4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</p:sldIdLst>
  <p:sldSz cy="5143500" cx="9144000"/>
  <p:notesSz cx="6858000" cy="9144000"/>
  <p:embeddedFontLst>
    <p:embeddedFont>
      <p:font typeface="Montserrat"/>
      <p:regular r:id="rId32"/>
      <p:bold r:id="rId33"/>
      <p:italic r:id="rId34"/>
      <p:boldItalic r:id="rId35"/>
    </p:embeddedFont>
    <p:embeddedFont>
      <p:font typeface="Lato"/>
      <p:regular r:id="rId36"/>
      <p:bold r:id="rId37"/>
      <p:italic r:id="rId38"/>
      <p:boldItalic r:id="rId3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http://customooxmlschemas.google.com/">
      <go:slidesCustomData xmlns:go="http://customooxmlschemas.google.com/" r:id="rId40" roundtripDataSignature="AMtx7mgWGb1Fm5ySayhzAVgftqVoBGxTy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customschemas.google.com/relationships/presentationmetadata" Target="metadata"/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slide" Target="slides/slide24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11" Type="http://schemas.openxmlformats.org/officeDocument/2006/relationships/slide" Target="slides/slide6.xml"/><Relationship Id="rId33" Type="http://schemas.openxmlformats.org/officeDocument/2006/relationships/font" Target="fonts/Montserrat-bold.fntdata"/><Relationship Id="rId10" Type="http://schemas.openxmlformats.org/officeDocument/2006/relationships/slide" Target="slides/slide5.xml"/><Relationship Id="rId32" Type="http://schemas.openxmlformats.org/officeDocument/2006/relationships/font" Target="fonts/Montserrat-regular.fntdata"/><Relationship Id="rId13" Type="http://schemas.openxmlformats.org/officeDocument/2006/relationships/slide" Target="slides/slide8.xml"/><Relationship Id="rId35" Type="http://schemas.openxmlformats.org/officeDocument/2006/relationships/font" Target="fonts/Montserrat-boldItalic.fntdata"/><Relationship Id="rId12" Type="http://schemas.openxmlformats.org/officeDocument/2006/relationships/slide" Target="slides/slide7.xml"/><Relationship Id="rId34" Type="http://schemas.openxmlformats.org/officeDocument/2006/relationships/font" Target="fonts/Montserrat-italic.fntdata"/><Relationship Id="rId15" Type="http://schemas.openxmlformats.org/officeDocument/2006/relationships/slide" Target="slides/slide10.xml"/><Relationship Id="rId37" Type="http://schemas.openxmlformats.org/officeDocument/2006/relationships/font" Target="fonts/Lato-bold.fntdata"/><Relationship Id="rId14" Type="http://schemas.openxmlformats.org/officeDocument/2006/relationships/slide" Target="slides/slide9.xml"/><Relationship Id="rId36" Type="http://schemas.openxmlformats.org/officeDocument/2006/relationships/font" Target="fonts/Lato-regular.fntdata"/><Relationship Id="rId17" Type="http://schemas.openxmlformats.org/officeDocument/2006/relationships/slide" Target="slides/slide12.xml"/><Relationship Id="rId39" Type="http://schemas.openxmlformats.org/officeDocument/2006/relationships/font" Target="fonts/Lato-boldItalic.fntdata"/><Relationship Id="rId16" Type="http://schemas.openxmlformats.org/officeDocument/2006/relationships/slide" Target="slides/slide11.xml"/><Relationship Id="rId38" Type="http://schemas.openxmlformats.org/officeDocument/2006/relationships/font" Target="fonts/Lato-italic.fntdata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jpg>
</file>

<file path=ppt/media/image11.png>
</file>

<file path=ppt/media/image12.png>
</file>

<file path=ppt/media/image13.png>
</file>

<file path=ppt/media/image14.png>
</file>

<file path=ppt/media/image2.png>
</file>

<file path=ppt/media/image3.jpg>
</file>

<file path=ppt/media/image4.png>
</file>

<file path=ppt/media/image5.png>
</file>

<file path=ppt/media/image6.png>
</file>

<file path=ppt/media/image7.jpg>
</file>

<file path=ppt/media/image8.pn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26" name="Google Shape;226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p1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87" name="Google Shape;287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92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p1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94" name="Google Shape;294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97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p1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99" name="Google Shape;299;p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04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p1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06" name="Google Shape;306;p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09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p1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11" name="Google Shape;311;p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16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p1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18" name="Google Shape;318;p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2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p1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23" name="Google Shape;323;p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34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p1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36" name="Google Shape;336;p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39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p1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41" name="Google Shape;341;p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44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Google Shape;345;p1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46" name="Google Shape;346;p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33" name="Google Shape;233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5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Google Shape;352;p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3" name="Google Shape;353;p20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6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p2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63" name="Google Shape;363;p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66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Google Shape;367;p2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68" name="Google Shape;368;p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73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Google Shape;374;p2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75" name="Google Shape;375;p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78" name="Shape 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Google Shape;379;p2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80" name="Google Shape;380;p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85" name="Shape 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Google Shape;386;p2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87" name="Google Shape;387;p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90" name="Shape 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" name="Google Shape;391;p2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92" name="Google Shape;392;p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p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40" name="Google Shape;240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47" name="Google Shape;247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p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54" name="Google Shape;254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p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61" name="Google Shape;261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68" name="Google Shape;268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75" name="Google Shape;275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p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82" name="Google Shape;282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14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8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1" name="Google Shape;11;p28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137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" name="Google Shape;12;p28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137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13;p28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14;p28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15;p28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" name="Google Shape;16;p28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17;p28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18;p28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19;p28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20;p28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21;p28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22;p28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23;p28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24;p28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Google Shape;25;p28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Google Shape;26;p28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" name="Google Shape;27;p28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28;p28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9" name="Google Shape;29;p28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0" name="Google Shape;30;p2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31" name="Google Shape;31;p28"/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" name="Google Shape;32;p28"/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686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" name="Google Shape;33;p28"/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686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" name="Google Shape;34;p28"/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686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37"/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" name="Google Shape;137;p37"/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686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" name="Google Shape;138;p37"/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686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9" name="Google Shape;139;p37"/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686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40" name="Google Shape;140;p37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141" name="Google Shape;141;p37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137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" name="Google Shape;142;p37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137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" name="Google Shape;143;p37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" name="Google Shape;144;p37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" name="Google Shape;145;p37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" name="Google Shape;146;p37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" name="Google Shape;147;p37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" name="Google Shape;148;p37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" name="Google Shape;149;p37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" name="Google Shape;150;p37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" name="Google Shape;151;p37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" name="Google Shape;152;p37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" name="Google Shape;153;p37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" name="Google Shape;154;p37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" name="Google Shape;155;p37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" name="Google Shape;156;p37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" name="Google Shape;157;p37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" name="Google Shape;158;p37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59" name="Google Shape;159;p37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60" name="Google Shape;160;p3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38"/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3" name="Google Shape;163;p38"/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686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4" name="Google Shape;164;p38"/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686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5" name="Google Shape;165;p38"/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686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66" name="Google Shape;166;p38"/>
          <p:cNvGrpSpPr/>
          <p:nvPr/>
        </p:nvGrpSpPr>
        <p:grpSpPr>
          <a:xfrm>
            <a:off x="0" y="381001"/>
            <a:ext cx="1037850" cy="1016288"/>
            <a:chOff x="0" y="381001"/>
            <a:chExt cx="1037850" cy="1016288"/>
          </a:xfrm>
        </p:grpSpPr>
        <p:sp>
          <p:nvSpPr>
            <p:cNvPr id="167" name="Google Shape;167;p38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" name="Google Shape;168;p38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69" name="Google Shape;169;p38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70" name="Google Shape;170;p38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71" name="Google Shape;171;p38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72" name="Google Shape;172;p3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oogle Shape;174;p39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75" name="Google Shape;175;p39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411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" name="Google Shape;176;p39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411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77" name="Google Shape;177;p39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78" name="Google Shape;178;p3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179" name="Google Shape;179;p39"/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0" name="Google Shape;180;p39"/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686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1" name="Google Shape;181;p39"/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686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2" name="Google Shape;182;p39"/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686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4" name="Google Shape;184;p40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85" name="Google Shape;185;p40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137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" name="Google Shape;186;p40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137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" name="Google Shape;187;p40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" name="Google Shape;188;p40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" name="Google Shape;189;p40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" name="Google Shape;190;p40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" name="Google Shape;191;p40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" name="Google Shape;192;p40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" name="Google Shape;193;p40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" name="Google Shape;194;p40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" name="Google Shape;195;p40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" name="Google Shape;196;p40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" name="Google Shape;197;p40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" name="Google Shape;198;p40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" name="Google Shape;199;p40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" name="Google Shape;200;p40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" name="Google Shape;201;p40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" name="Google Shape;202;p40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03" name="Google Shape;203;p40"/>
          <p:cNvSpPr txBox="1"/>
          <p:nvPr>
            <p:ph hasCustomPrompt="1"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204" name="Google Shape;204;p40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05" name="Google Shape;205;p4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206" name="Google Shape;206;p40"/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7" name="Google Shape;207;p40"/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686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8" name="Google Shape;208;p40"/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686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9" name="Google Shape;209;p40"/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686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4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_alt3">
  <p:cSld name="TITLE_AND_BODY_1"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343059.jpg" id="213" name="Google Shape;213;p42"/>
          <p:cNvPicPr preferRelativeResize="0"/>
          <p:nvPr/>
        </p:nvPicPr>
        <p:blipFill rotWithShape="1">
          <a:blip r:embed="rId2">
            <a:alphaModFix amt="80000"/>
          </a:blip>
          <a:srcRect b="25870" l="30474" r="30474" t="11954"/>
          <a:stretch/>
        </p:blipFill>
        <p:spPr>
          <a:xfrm rot="-5400000">
            <a:off x="113630" y="-105700"/>
            <a:ext cx="5142300" cy="5364300"/>
          </a:xfrm>
          <a:prstGeom prst="diagStripe">
            <a:avLst>
              <a:gd fmla="val 50343" name="adj"/>
            </a:avLst>
          </a:prstGeom>
          <a:noFill/>
          <a:ln>
            <a:noFill/>
          </a:ln>
        </p:spPr>
      </p:pic>
      <p:sp>
        <p:nvSpPr>
          <p:cNvPr id="214" name="Google Shape;214;p42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15" name="Google Shape;215;p42"/>
          <p:cNvSpPr txBox="1"/>
          <p:nvPr>
            <p:ph idx="1" type="body"/>
          </p:nvPr>
        </p:nvSpPr>
        <p:spPr>
          <a:xfrm>
            <a:off x="4018025" y="1567550"/>
            <a:ext cx="4318500" cy="176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Char char="●"/>
              <a:defRPr>
                <a:solidFill>
                  <a:schemeClr val="dk2"/>
                </a:solidFill>
              </a:defRPr>
            </a:lvl1pPr>
            <a:lvl2pPr indent="-29845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2pPr>
            <a:lvl3pPr indent="-29845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3pPr>
            <a:lvl4pPr indent="-29845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4pPr>
            <a:lvl5pPr indent="-29845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5pPr>
            <a:lvl6pPr indent="-29845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6pPr>
            <a:lvl7pPr indent="-29845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7pPr>
            <a:lvl8pPr indent="-29845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8pPr>
            <a:lvl9pPr indent="-29845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16" name="Google Shape;216;p4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217" name="Google Shape;217;p42"/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8" name="Google Shape;218;p42"/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686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9" name="Google Shape;219;p42"/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686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0" name="Google Shape;220;p42"/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686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21" name="Google Shape;221;p42"/>
          <p:cNvGrpSpPr/>
          <p:nvPr/>
        </p:nvGrpSpPr>
        <p:grpSpPr>
          <a:xfrm>
            <a:off x="0" y="381001"/>
            <a:ext cx="1037850" cy="1016288"/>
            <a:chOff x="0" y="381001"/>
            <a:chExt cx="1037850" cy="1016288"/>
          </a:xfrm>
        </p:grpSpPr>
        <p:sp>
          <p:nvSpPr>
            <p:cNvPr id="222" name="Google Shape;222;p42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3" name="Google Shape;223;p42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29"/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" name="Google Shape;37;p29"/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686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" name="Google Shape;38;p29"/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686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" name="Google Shape;39;p29"/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686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40" name="Google Shape;40;p29"/>
          <p:cNvGrpSpPr/>
          <p:nvPr/>
        </p:nvGrpSpPr>
        <p:grpSpPr>
          <a:xfrm>
            <a:off x="0" y="381001"/>
            <a:ext cx="1037850" cy="1016288"/>
            <a:chOff x="0" y="381001"/>
            <a:chExt cx="1037850" cy="1016288"/>
          </a:xfrm>
        </p:grpSpPr>
        <p:sp>
          <p:nvSpPr>
            <p:cNvPr id="41" name="Google Shape;41;p2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Google Shape;42;p2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3" name="Google Shape;43;p2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4" name="Google Shape;44;p29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45" name="Google Shape;45;p2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OC">
  <p:cSld name="SECTION_HEADER_1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7" name="Google Shape;47;p30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48" name="Google Shape;48;p30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137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" name="Google Shape;49;p30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137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" name="Google Shape;50;p30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51;p30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" name="Google Shape;52;p30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Google Shape;53;p30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Google Shape;54;p30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Google Shape;55;p30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Google Shape;56;p30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57;p30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58;p30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59;p30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" name="Google Shape;60;p30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" name="Google Shape;61;p30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" name="Google Shape;62;p30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" name="Google Shape;63;p30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" name="Google Shape;64;p30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" name="Google Shape;65;p30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66" name="Google Shape;66;p3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67" name="Google Shape;67;p30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406605.jpg" id="69" name="Google Shape;69;p31"/>
          <p:cNvPicPr preferRelativeResize="0"/>
          <p:nvPr/>
        </p:nvPicPr>
        <p:blipFill rotWithShape="1">
          <a:blip r:embed="rId2">
            <a:alphaModFix amt="66000"/>
          </a:blip>
          <a:srcRect b="39565" l="20991" r="40112" t="2690"/>
          <a:stretch/>
        </p:blipFill>
        <p:spPr>
          <a:xfrm>
            <a:off x="0" y="0"/>
            <a:ext cx="5157900" cy="5143500"/>
          </a:xfrm>
          <a:prstGeom prst="rtTriangle">
            <a:avLst/>
          </a:prstGeom>
          <a:noFill/>
          <a:ln>
            <a:noFill/>
          </a:ln>
        </p:spPr>
      </p:pic>
      <p:pic>
        <p:nvPicPr>
          <p:cNvPr descr="offset_comp_342327_edtied.jpg" id="70" name="Google Shape;70;p31"/>
          <p:cNvPicPr preferRelativeResize="0"/>
          <p:nvPr/>
        </p:nvPicPr>
        <p:blipFill rotWithShape="1">
          <a:blip r:embed="rId3">
            <a:alphaModFix amt="31000"/>
          </a:blip>
          <a:srcRect b="11296" l="14009" r="43289" t="35833"/>
          <a:stretch/>
        </p:blipFill>
        <p:spPr>
          <a:xfrm rot="10800000">
            <a:off x="6976800" y="-25"/>
            <a:ext cx="2167200" cy="2012700"/>
          </a:xfrm>
          <a:prstGeom prst="rtTriangle">
            <a:avLst/>
          </a:prstGeom>
          <a:noFill/>
          <a:ln>
            <a:noFill/>
          </a:ln>
        </p:spPr>
      </p:pic>
      <p:sp>
        <p:nvSpPr>
          <p:cNvPr id="71" name="Google Shape;71;p31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72" name="Google Shape;72;p31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73" name="Google Shape;73;p3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74" name="Google Shape;74;p31"/>
          <p:cNvSpPr/>
          <p:nvPr/>
        </p:nvSpPr>
        <p:spPr>
          <a:xfrm rot="-5400000">
            <a:off x="5846" y="-4836"/>
            <a:ext cx="2291400" cy="2300100"/>
          </a:xfrm>
          <a:prstGeom prst="diagStripe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5" name="Google Shape;75;p31"/>
          <p:cNvSpPr/>
          <p:nvPr/>
        </p:nvSpPr>
        <p:spPr>
          <a:xfrm flipH="1">
            <a:off x="652821" y="576768"/>
            <a:ext cx="2300100" cy="2291400"/>
          </a:xfrm>
          <a:prstGeom prst="diagStripe">
            <a:avLst>
              <a:gd fmla="val 500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_alt1">
  <p:cSld name="TITLE_AND_BODY_2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32"/>
          <p:cNvSpPr txBox="1"/>
          <p:nvPr>
            <p:ph type="title"/>
          </p:nvPr>
        </p:nvSpPr>
        <p:spPr>
          <a:xfrm>
            <a:off x="361071" y="1924852"/>
            <a:ext cx="2304900" cy="179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78" name="Google Shape;78;p32"/>
          <p:cNvSpPr/>
          <p:nvPr/>
        </p:nvSpPr>
        <p:spPr>
          <a:xfrm>
            <a:off x="4564200" y="0"/>
            <a:ext cx="45798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9" name="Google Shape;79;p32"/>
          <p:cNvSpPr txBox="1"/>
          <p:nvPr>
            <p:ph idx="1" type="body"/>
          </p:nvPr>
        </p:nvSpPr>
        <p:spPr>
          <a:xfrm>
            <a:off x="6451271" y="1924850"/>
            <a:ext cx="2304900" cy="179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0" name="Google Shape;80;p32"/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" name="Google Shape;81;p32"/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686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2" name="Google Shape;82;p32"/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686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" name="Google Shape;83;p32"/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686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84" name="Google Shape;84;p32"/>
          <p:cNvGrpSpPr/>
          <p:nvPr/>
        </p:nvGrpSpPr>
        <p:grpSpPr>
          <a:xfrm>
            <a:off x="0" y="381001"/>
            <a:ext cx="1037850" cy="1016288"/>
            <a:chOff x="0" y="381001"/>
            <a:chExt cx="1037850" cy="1016288"/>
          </a:xfrm>
        </p:grpSpPr>
        <p:sp>
          <p:nvSpPr>
            <p:cNvPr id="85" name="Google Shape;85;p32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" name="Google Shape;86;p32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87" name="Google Shape;87;p32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88" name="Google Shape;88;p3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_alt2">
  <p:cSld name="TITLE_AND_BODY_2_1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33"/>
          <p:cNvSpPr txBox="1"/>
          <p:nvPr>
            <p:ph type="title"/>
          </p:nvPr>
        </p:nvSpPr>
        <p:spPr>
          <a:xfrm>
            <a:off x="702850" y="1708619"/>
            <a:ext cx="3333300" cy="147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91" name="Google Shape;91;p33"/>
          <p:cNvSpPr/>
          <p:nvPr/>
        </p:nvSpPr>
        <p:spPr>
          <a:xfrm>
            <a:off x="0" y="3486600"/>
            <a:ext cx="9144000" cy="1656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2" name="Google Shape;92;p33"/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3" name="Google Shape;93;p33"/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686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4" name="Google Shape;94;p33"/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686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5" name="Google Shape;95;p33"/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686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96" name="Google Shape;96;p33"/>
          <p:cNvGrpSpPr/>
          <p:nvPr/>
        </p:nvGrpSpPr>
        <p:grpSpPr>
          <a:xfrm>
            <a:off x="0" y="381001"/>
            <a:ext cx="1037850" cy="1016288"/>
            <a:chOff x="0" y="381001"/>
            <a:chExt cx="1037850" cy="1016288"/>
          </a:xfrm>
        </p:grpSpPr>
        <p:sp>
          <p:nvSpPr>
            <p:cNvPr id="97" name="Google Shape;97;p33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98;p33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99" name="Google Shape;99;p33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00" name="Google Shape;100;p3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101" name="Google Shape;101;p33"/>
          <p:cNvSpPr txBox="1"/>
          <p:nvPr>
            <p:ph idx="1" type="body"/>
          </p:nvPr>
        </p:nvSpPr>
        <p:spPr>
          <a:xfrm>
            <a:off x="702850" y="3625275"/>
            <a:ext cx="3333300" cy="76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34"/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4" name="Google Shape;104;p34"/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686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5" name="Google Shape;105;p34"/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686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6" name="Google Shape;106;p34"/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686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07" name="Google Shape;107;p34"/>
          <p:cNvGrpSpPr/>
          <p:nvPr/>
        </p:nvGrpSpPr>
        <p:grpSpPr>
          <a:xfrm>
            <a:off x="0" y="381001"/>
            <a:ext cx="1037850" cy="1016288"/>
            <a:chOff x="0" y="381001"/>
            <a:chExt cx="1037850" cy="1016288"/>
          </a:xfrm>
        </p:grpSpPr>
        <p:sp>
          <p:nvSpPr>
            <p:cNvPr id="108" name="Google Shape;108;p34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109;p34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10" name="Google Shape;110;p3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11" name="Google Shape;111;p34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2" name="Google Shape;112;p34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3" name="Google Shape;113;p3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35"/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6" name="Google Shape;116;p35"/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686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7" name="Google Shape;117;p35"/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686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8" name="Google Shape;118;p35"/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686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19" name="Google Shape;119;p35"/>
          <p:cNvGrpSpPr/>
          <p:nvPr/>
        </p:nvGrpSpPr>
        <p:grpSpPr>
          <a:xfrm>
            <a:off x="0" y="381001"/>
            <a:ext cx="1037850" cy="1016288"/>
            <a:chOff x="0" y="381001"/>
            <a:chExt cx="1037850" cy="1016288"/>
          </a:xfrm>
        </p:grpSpPr>
        <p:sp>
          <p:nvSpPr>
            <p:cNvPr id="120" name="Google Shape;120;p3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Google Shape;121;p3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22" name="Google Shape;122;p3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23" name="Google Shape;123;p3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36"/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6" name="Google Shape;126;p36"/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686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7" name="Google Shape;127;p36"/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686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8" name="Google Shape;128;p36"/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686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29" name="Google Shape;129;p36"/>
          <p:cNvGrpSpPr/>
          <p:nvPr/>
        </p:nvGrpSpPr>
        <p:grpSpPr>
          <a:xfrm>
            <a:off x="0" y="381001"/>
            <a:ext cx="1037850" cy="1016288"/>
            <a:chOff x="0" y="381001"/>
            <a:chExt cx="1037850" cy="1016288"/>
          </a:xfrm>
        </p:grpSpPr>
        <p:sp>
          <p:nvSpPr>
            <p:cNvPr id="130" name="Google Shape;130;p3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" name="Google Shape;131;p3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32" name="Google Shape;132;p36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33" name="Google Shape;133;p36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34" name="Google Shape;134;p3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6" Type="http://schemas.openxmlformats.org/officeDocument/2006/relationships/theme" Target="../theme/theme2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focus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2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b="0" i="0" sz="2800" u="none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b="0" i="0" sz="2800" u="none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b="0" i="0" sz="2800" u="none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b="0" i="0" sz="2800" u="none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b="0" i="0" sz="2800" u="none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b="0" i="0" sz="2800" u="none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b="0" i="0" sz="2800" u="none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b="0" i="0" sz="2800" u="none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b="0" i="0" sz="2800" u="none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2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b="0" i="0" sz="13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b="0" i="0" sz="11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b="0" i="0" sz="11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b="0" i="0" sz="11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b="0" i="0" sz="11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b="0" i="0" sz="11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b="0" i="0" sz="11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b="0" i="0" sz="11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b="0" i="0" sz="11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2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4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8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5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3.png"/><Relationship Id="rId4" Type="http://schemas.openxmlformats.org/officeDocument/2006/relationships/image" Target="../media/image12.png"/><Relationship Id="rId5" Type="http://schemas.openxmlformats.org/officeDocument/2006/relationships/image" Target="../media/image6.png"/><Relationship Id="rId6" Type="http://schemas.openxmlformats.org/officeDocument/2006/relationships/image" Target="../media/image9.jpg"/><Relationship Id="rId7" Type="http://schemas.openxmlformats.org/officeDocument/2006/relationships/image" Target="../media/image11.png"/><Relationship Id="rId8" Type="http://schemas.openxmlformats.org/officeDocument/2006/relationships/image" Target="../media/image10.jp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1" Type="http://schemas.openxmlformats.org/officeDocument/2006/relationships/hyperlink" Target="http://www.br-ie.org/pub/index.php/sbie/article/download/7569/5365" TargetMode="External"/><Relationship Id="rId10" Type="http://schemas.openxmlformats.org/officeDocument/2006/relationships/hyperlink" Target="https://maicokrause.com/images/artigos/2016---IV-ERIN-3---Autismo-Projeto-Integrar_-Um-aplicativo-mvel-para--incluso-de-crianas-com-Transtorno-do-Espectro-Autista.pdf" TargetMode="Externa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6.xml"/><Relationship Id="rId3" Type="http://schemas.openxmlformats.org/officeDocument/2006/relationships/hyperlink" Target="https://bit.ly/2OGJBzi" TargetMode="External"/><Relationship Id="rId4" Type="http://schemas.openxmlformats.org/officeDocument/2006/relationships/hyperlink" Target="https://bit.ly/2r0cHMU" TargetMode="External"/><Relationship Id="rId9" Type="http://schemas.openxmlformats.org/officeDocument/2006/relationships/hyperlink" Target="https://www.grupoconduzir.com.br/2018/08/como-o-uso-da-tecnologia-pode-ajudar-desenvolver-criancas-com-autismo/" TargetMode="External"/><Relationship Id="rId5" Type="http://schemas.openxmlformats.org/officeDocument/2006/relationships/hyperlink" Target="https://bit.ly/2EbeUhL" TargetMode="External"/><Relationship Id="rId6" Type="http://schemas.openxmlformats.org/officeDocument/2006/relationships/hyperlink" Target="https://www.ibge.gov.br/apps/populacao/projecao/" TargetMode="External"/><Relationship Id="rId7" Type="http://schemas.openxmlformats.org/officeDocument/2006/relationships/hyperlink" Target="http://vencerautismo.org/2019/02/visao-geral-do-autismo-nao-verbal/" TargetMode="External"/><Relationship Id="rId8" Type="http://schemas.openxmlformats.org/officeDocument/2006/relationships/hyperlink" Target="http://editorarealize.com.br/revistas/cintedi/trabalhos/Modalidade_1datahora_07_10_2014_16_44_33_idinscrito_387_654ecb08429600021f5e35b9dc5266d9.pdf" TargetMode="Externa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3.jp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7.jp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1"/>
          <p:cNvSpPr txBox="1"/>
          <p:nvPr>
            <p:ph type="title"/>
          </p:nvPr>
        </p:nvSpPr>
        <p:spPr>
          <a:xfrm>
            <a:off x="250563" y="876699"/>
            <a:ext cx="4587000" cy="114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pt-BR" sz="4800"/>
              <a:t>Amigo Azul</a:t>
            </a:r>
            <a:endParaRPr sz="4800"/>
          </a:p>
        </p:txBody>
      </p:sp>
      <p:sp>
        <p:nvSpPr>
          <p:cNvPr id="229" name="Google Shape;229;p1"/>
          <p:cNvSpPr txBox="1"/>
          <p:nvPr>
            <p:ph idx="4294967295" type="subTitle"/>
          </p:nvPr>
        </p:nvSpPr>
        <p:spPr>
          <a:xfrm rot="626">
            <a:off x="250681" y="2322079"/>
            <a:ext cx="6586537" cy="128905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None/>
            </a:pPr>
            <a:r>
              <a:rPr b="0" i="0" lang="pt-BR" sz="1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APLICAÇÃO MOBILE PARA AUXILIAR A COMUNICAÇÃO ALTERNATIVA E DESENVOLVIMENTO PEDAGÓGICO DE PESSOAS COM TRANSTORNO DO ESPECTRO AUTISTA (TEA).</a:t>
            </a:r>
            <a:endParaRPr b="0" i="0" sz="13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300"/>
              <a:buFont typeface="Lato"/>
              <a:buNone/>
            </a:pPr>
            <a:r>
              <a:t/>
            </a:r>
            <a:endParaRPr b="0" i="0" sz="1300" u="none" cap="none" strike="noStrike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30" name="Google Shape;230;p1"/>
          <p:cNvSpPr txBox="1"/>
          <p:nvPr/>
        </p:nvSpPr>
        <p:spPr>
          <a:xfrm>
            <a:off x="4961400" y="3511209"/>
            <a:ext cx="2345400" cy="79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pt-BR" sz="1800" u="none" cap="none" strike="noStrik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Lucas Pinheiro 	</a:t>
            </a:r>
            <a:endParaRPr b="0" i="0" sz="1800" u="none" cap="none" strike="noStrike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pt-BR" sz="1800" u="none" cap="none" strike="noStrik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Thaise Vaz</a:t>
            </a:r>
            <a:endParaRPr b="0" i="0" sz="1800" u="none" cap="none" strike="noStrike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10"/>
          <p:cNvSpPr txBox="1"/>
          <p:nvPr>
            <p:ph type="title"/>
          </p:nvPr>
        </p:nvSpPr>
        <p:spPr>
          <a:xfrm>
            <a:off x="115615" y="1882964"/>
            <a:ext cx="2263899" cy="143090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entury Gothic"/>
              <a:buNone/>
            </a:pPr>
            <a:r>
              <a:rPr lang="pt-BR" sz="2000"/>
              <a:t>COMUNICAÇÃO</a:t>
            </a:r>
            <a:endParaRPr sz="2000"/>
          </a:p>
        </p:txBody>
      </p:sp>
      <p:cxnSp>
        <p:nvCxnSpPr>
          <p:cNvPr id="290" name="Google Shape;290;p10"/>
          <p:cNvCxnSpPr/>
          <p:nvPr/>
        </p:nvCxnSpPr>
        <p:spPr>
          <a:xfrm>
            <a:off x="2344802" y="998972"/>
            <a:ext cx="0" cy="3198892"/>
          </a:xfrm>
          <a:prstGeom prst="straightConnector1">
            <a:avLst/>
          </a:prstGeom>
          <a:noFill/>
          <a:ln cap="flat" cmpd="sng" w="19050">
            <a:solidFill>
              <a:schemeClr val="lt1">
                <a:alpha val="60000"/>
              </a:schemeClr>
            </a:solidFill>
            <a:prstDash val="solid"/>
            <a:round/>
            <a:headEnd len="sm" w="sm" type="none"/>
            <a:tailEnd len="sm" w="sm" type="none"/>
          </a:ln>
        </p:spPr>
      </p:cxnSp>
      <p:pic>
        <p:nvPicPr>
          <p:cNvPr id="291" name="Google Shape;291;p1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493825" y="353290"/>
            <a:ext cx="6534560" cy="454082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95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p11"/>
          <p:cNvSpPr txBox="1"/>
          <p:nvPr/>
        </p:nvSpPr>
        <p:spPr>
          <a:xfrm>
            <a:off x="651641" y="1928775"/>
            <a:ext cx="8208580" cy="102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b="0" i="0" lang="pt-BR" sz="4000" u="none" cap="none" strike="noStrik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Diagrama Entidade Relacionamento</a:t>
            </a:r>
            <a:endParaRPr b="0" i="0" sz="4000" u="none" cap="none" strike="noStrike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00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p12"/>
          <p:cNvSpPr txBox="1"/>
          <p:nvPr>
            <p:ph type="title"/>
          </p:nvPr>
        </p:nvSpPr>
        <p:spPr>
          <a:xfrm>
            <a:off x="115615" y="1882964"/>
            <a:ext cx="1692397" cy="143090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entury Gothic"/>
              <a:buNone/>
            </a:pPr>
            <a:r>
              <a:rPr lang="pt-BR"/>
              <a:t>MODELO LÓGICO</a:t>
            </a:r>
            <a:endParaRPr/>
          </a:p>
        </p:txBody>
      </p:sp>
      <p:cxnSp>
        <p:nvCxnSpPr>
          <p:cNvPr id="302" name="Google Shape;302;p12"/>
          <p:cNvCxnSpPr/>
          <p:nvPr/>
        </p:nvCxnSpPr>
        <p:spPr>
          <a:xfrm>
            <a:off x="1887604" y="972304"/>
            <a:ext cx="0" cy="3198892"/>
          </a:xfrm>
          <a:prstGeom prst="straightConnector1">
            <a:avLst/>
          </a:prstGeom>
          <a:noFill/>
          <a:ln cap="flat" cmpd="sng" w="19050">
            <a:solidFill>
              <a:schemeClr val="lt1">
                <a:alpha val="60000"/>
              </a:schemeClr>
            </a:solidFill>
            <a:prstDash val="solid"/>
            <a:round/>
            <a:headEnd len="sm" w="sm" type="none"/>
            <a:tailEnd len="sm" w="sm" type="none"/>
          </a:ln>
        </p:spPr>
      </p:cxnSp>
      <p:pic>
        <p:nvPicPr>
          <p:cNvPr id="303" name="Google Shape;303;p1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967198" y="426027"/>
            <a:ext cx="7061188" cy="4457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07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p13"/>
          <p:cNvSpPr txBox="1"/>
          <p:nvPr/>
        </p:nvSpPr>
        <p:spPr>
          <a:xfrm>
            <a:off x="651641" y="1928775"/>
            <a:ext cx="8208580" cy="102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b="0" i="0" lang="pt-BR" sz="4000" u="none" cap="none" strike="noStrik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User Stories</a:t>
            </a:r>
            <a:endParaRPr b="0" i="0" sz="4000" u="none" cap="none" strike="noStrike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12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p14"/>
          <p:cNvSpPr txBox="1"/>
          <p:nvPr>
            <p:ph type="title"/>
          </p:nvPr>
        </p:nvSpPr>
        <p:spPr>
          <a:xfrm>
            <a:off x="115615" y="1882964"/>
            <a:ext cx="1401458" cy="143090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entury Gothic"/>
              <a:buNone/>
            </a:pPr>
            <a:r>
              <a:rPr lang="pt-BR"/>
              <a:t>User Stories</a:t>
            </a:r>
            <a:endParaRPr/>
          </a:p>
        </p:txBody>
      </p:sp>
      <p:cxnSp>
        <p:nvCxnSpPr>
          <p:cNvPr id="314" name="Google Shape;314;p14"/>
          <p:cNvCxnSpPr/>
          <p:nvPr/>
        </p:nvCxnSpPr>
        <p:spPr>
          <a:xfrm>
            <a:off x="1544691" y="998972"/>
            <a:ext cx="0" cy="3198892"/>
          </a:xfrm>
          <a:prstGeom prst="straightConnector1">
            <a:avLst/>
          </a:prstGeom>
          <a:noFill/>
          <a:ln cap="flat" cmpd="sng" w="19050">
            <a:solidFill>
              <a:schemeClr val="lt1">
                <a:alpha val="60000"/>
              </a:schemeClr>
            </a:solidFill>
            <a:prstDash val="solid"/>
            <a:round/>
            <a:headEnd len="sm" w="sm" type="none"/>
            <a:tailEnd len="sm" w="sm" type="none"/>
          </a:ln>
        </p:spPr>
      </p:cxnSp>
      <p:pic>
        <p:nvPicPr>
          <p:cNvPr id="315" name="Google Shape;315;p1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647682" y="63060"/>
            <a:ext cx="6299293" cy="496536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19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p15"/>
          <p:cNvSpPr txBox="1"/>
          <p:nvPr/>
        </p:nvSpPr>
        <p:spPr>
          <a:xfrm>
            <a:off x="651641" y="1928775"/>
            <a:ext cx="8208580" cy="102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b="0" i="0" lang="pt-BR" sz="4000" u="none" cap="none" strike="noStrik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Glossário de Termos do Negócio</a:t>
            </a:r>
            <a:endParaRPr b="0" i="0" sz="4000" u="none" cap="none" strike="noStrike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24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p16"/>
          <p:cNvSpPr txBox="1"/>
          <p:nvPr>
            <p:ph type="title"/>
          </p:nvPr>
        </p:nvSpPr>
        <p:spPr>
          <a:xfrm>
            <a:off x="115615" y="1882964"/>
            <a:ext cx="2149600" cy="143090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entury Gothic"/>
              <a:buNone/>
            </a:pPr>
            <a:r>
              <a:rPr lang="pt-BR"/>
              <a:t>Glossário de Termos do Negócio</a:t>
            </a:r>
            <a:endParaRPr/>
          </a:p>
        </p:txBody>
      </p:sp>
      <p:cxnSp>
        <p:nvCxnSpPr>
          <p:cNvPr id="326" name="Google Shape;326;p16"/>
          <p:cNvCxnSpPr/>
          <p:nvPr/>
        </p:nvCxnSpPr>
        <p:spPr>
          <a:xfrm>
            <a:off x="2490272" y="998972"/>
            <a:ext cx="0" cy="3198892"/>
          </a:xfrm>
          <a:prstGeom prst="straightConnector1">
            <a:avLst/>
          </a:prstGeom>
          <a:noFill/>
          <a:ln cap="flat" cmpd="sng" w="19050">
            <a:solidFill>
              <a:schemeClr val="lt1">
                <a:alpha val="60000"/>
              </a:schemeClr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27" name="Google Shape;327;p16"/>
          <p:cNvSpPr txBox="1"/>
          <p:nvPr/>
        </p:nvSpPr>
        <p:spPr>
          <a:xfrm>
            <a:off x="2715330" y="3694840"/>
            <a:ext cx="6116941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pt-BR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TRANSTORNO DO ESPECTRO DO AUTISMO - (TEA)</a:t>
            </a:r>
            <a:endParaRPr/>
          </a:p>
        </p:txBody>
      </p:sp>
      <p:sp>
        <p:nvSpPr>
          <p:cNvPr id="328" name="Google Shape;328;p16"/>
          <p:cNvSpPr txBox="1"/>
          <p:nvPr/>
        </p:nvSpPr>
        <p:spPr>
          <a:xfrm>
            <a:off x="2749922" y="814306"/>
            <a:ext cx="2381526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pt-BR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ATIVIDADES</a:t>
            </a:r>
            <a:endParaRPr/>
          </a:p>
        </p:txBody>
      </p:sp>
      <p:sp>
        <p:nvSpPr>
          <p:cNvPr id="329" name="Google Shape;329;p16"/>
          <p:cNvSpPr txBox="1"/>
          <p:nvPr/>
        </p:nvSpPr>
        <p:spPr>
          <a:xfrm>
            <a:off x="2715329" y="3243704"/>
            <a:ext cx="1952487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pt-BR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SENTIMENTOS</a:t>
            </a:r>
            <a:endParaRPr/>
          </a:p>
        </p:txBody>
      </p:sp>
      <p:sp>
        <p:nvSpPr>
          <p:cNvPr id="330" name="Google Shape;330;p16"/>
          <p:cNvSpPr txBox="1"/>
          <p:nvPr/>
        </p:nvSpPr>
        <p:spPr>
          <a:xfrm>
            <a:off x="2715330" y="1305924"/>
            <a:ext cx="2881751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pt-BR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ARRASTA E SOLTA</a:t>
            </a:r>
            <a:endParaRPr/>
          </a:p>
        </p:txBody>
      </p:sp>
      <p:sp>
        <p:nvSpPr>
          <p:cNvPr id="331" name="Google Shape;331;p16"/>
          <p:cNvSpPr txBox="1"/>
          <p:nvPr/>
        </p:nvSpPr>
        <p:spPr>
          <a:xfrm>
            <a:off x="2715329" y="1848668"/>
            <a:ext cx="4314731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pt-BR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COMUNICAÇÃO ALTERNATIVA</a:t>
            </a:r>
            <a:endParaRPr/>
          </a:p>
        </p:txBody>
      </p:sp>
      <p:sp>
        <p:nvSpPr>
          <p:cNvPr id="332" name="Google Shape;332;p16"/>
          <p:cNvSpPr txBox="1"/>
          <p:nvPr/>
        </p:nvSpPr>
        <p:spPr>
          <a:xfrm>
            <a:off x="2715330" y="2341432"/>
            <a:ext cx="2191224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pt-BR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LÍNGUA FALADA</a:t>
            </a:r>
            <a:endParaRPr/>
          </a:p>
        </p:txBody>
      </p:sp>
      <p:sp>
        <p:nvSpPr>
          <p:cNvPr id="333" name="Google Shape;333;p16"/>
          <p:cNvSpPr txBox="1"/>
          <p:nvPr/>
        </p:nvSpPr>
        <p:spPr>
          <a:xfrm>
            <a:off x="2749921" y="2792568"/>
            <a:ext cx="1782055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pt-BR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NÃO VERBAL</a:t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37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p17"/>
          <p:cNvSpPr txBox="1"/>
          <p:nvPr/>
        </p:nvSpPr>
        <p:spPr>
          <a:xfrm>
            <a:off x="1135117" y="1928775"/>
            <a:ext cx="7268308" cy="102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</a:pPr>
            <a:r>
              <a:rPr b="0" i="0" lang="pt-BR" sz="4800" u="none" cap="none" strike="noStrik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Critérios de aceitação</a:t>
            </a:r>
            <a:endParaRPr b="0" i="0" sz="4800" u="none" cap="none" strike="noStrike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</a:pPr>
            <a:r>
              <a:rPr b="0" i="0" lang="pt-BR" sz="4800" u="none" cap="none" strike="noStrik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E Modelos de Telas</a:t>
            </a:r>
            <a:endParaRPr b="0" i="0" sz="4800" u="none" cap="none" strike="noStrike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42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p18"/>
          <p:cNvSpPr txBox="1"/>
          <p:nvPr/>
        </p:nvSpPr>
        <p:spPr>
          <a:xfrm>
            <a:off x="1135117" y="1928775"/>
            <a:ext cx="7268308" cy="102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</a:pPr>
            <a:r>
              <a:rPr b="0" i="0" lang="pt-BR" sz="4800" u="none" cap="none" strike="noStrik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Materiais e Método</a:t>
            </a:r>
            <a:endParaRPr b="0" i="0" sz="4800" u="none" cap="none" strike="noStrike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47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p19"/>
          <p:cNvSpPr txBox="1"/>
          <p:nvPr>
            <p:ph type="title"/>
          </p:nvPr>
        </p:nvSpPr>
        <p:spPr>
          <a:xfrm>
            <a:off x="115615" y="1882964"/>
            <a:ext cx="2711668" cy="143090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entury Gothic"/>
              <a:buNone/>
            </a:pPr>
            <a:r>
              <a:rPr lang="pt-BR"/>
              <a:t>Materiais e Métodos</a:t>
            </a:r>
            <a:endParaRPr/>
          </a:p>
        </p:txBody>
      </p:sp>
      <p:cxnSp>
        <p:nvCxnSpPr>
          <p:cNvPr id="349" name="Google Shape;349;p19"/>
          <p:cNvCxnSpPr/>
          <p:nvPr/>
        </p:nvCxnSpPr>
        <p:spPr>
          <a:xfrm>
            <a:off x="2957867" y="998972"/>
            <a:ext cx="0" cy="3198892"/>
          </a:xfrm>
          <a:prstGeom prst="straightConnector1">
            <a:avLst/>
          </a:prstGeom>
          <a:noFill/>
          <a:ln cap="flat" cmpd="sng" w="19050">
            <a:solidFill>
              <a:schemeClr val="lt1">
                <a:alpha val="60000"/>
              </a:schemeClr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50" name="Google Shape;350;p19"/>
          <p:cNvSpPr txBox="1"/>
          <p:nvPr/>
        </p:nvSpPr>
        <p:spPr>
          <a:xfrm>
            <a:off x="3088452" y="1475033"/>
            <a:ext cx="5644055" cy="230832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pt-BR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Profissionais</a:t>
            </a:r>
            <a:endParaRPr b="1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pt-BR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Thiago Ramos – Professor de Ciências Biológicas com Especialidade em Educação Especial.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pt-BR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Elaine de Fátima Bail – Pedagoga com Especialidade em Educação Infantil e Anos Iniciais do Ensino Fundamental e Libras.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pt-BR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Clarisse Mendonça Amaral – Psicóloga CRP 36765/RJ.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2"/>
          <p:cNvSpPr txBox="1"/>
          <p:nvPr>
            <p:ph type="title"/>
          </p:nvPr>
        </p:nvSpPr>
        <p:spPr>
          <a:xfrm>
            <a:off x="0" y="261257"/>
            <a:ext cx="3125037" cy="432598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entury Gothic"/>
              <a:buNone/>
            </a:pPr>
            <a:r>
              <a:rPr lang="pt-BR"/>
              <a:t>TEA – TRANSTORNO DO ESPECTRO AUTISTA</a:t>
            </a:r>
            <a:endParaRPr/>
          </a:p>
        </p:txBody>
      </p:sp>
      <p:cxnSp>
        <p:nvCxnSpPr>
          <p:cNvPr id="236" name="Google Shape;236;p2"/>
          <p:cNvCxnSpPr/>
          <p:nvPr/>
        </p:nvCxnSpPr>
        <p:spPr>
          <a:xfrm>
            <a:off x="3171539" y="1051525"/>
            <a:ext cx="0" cy="3198892"/>
          </a:xfrm>
          <a:prstGeom prst="straightConnector1">
            <a:avLst/>
          </a:prstGeom>
          <a:noFill/>
          <a:ln cap="flat" cmpd="sng" w="19050">
            <a:solidFill>
              <a:schemeClr val="lt1">
                <a:alpha val="60000"/>
              </a:schemeClr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37" name="Google Shape;237;p2"/>
          <p:cNvSpPr txBox="1"/>
          <p:nvPr>
            <p:ph idx="1" type="body"/>
          </p:nvPr>
        </p:nvSpPr>
        <p:spPr>
          <a:xfrm>
            <a:off x="3218042" y="952500"/>
            <a:ext cx="5726261" cy="294349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rPr lang="pt-BR" sz="1600">
                <a:solidFill>
                  <a:schemeClr val="lt1"/>
                </a:solidFill>
              </a:rPr>
              <a:t>	O Transtorno do Espectro Autista (TEA) engloba diferentes condições marcadas por perturbações do desenvolvimento neurológico com três características fundamentais, que podem manifestar-se em conjunto ou isoladamente. São elas: </a:t>
            </a:r>
            <a:r>
              <a:rPr b="1" i="1" lang="pt-BR" sz="1600">
                <a:solidFill>
                  <a:schemeClr val="lt1"/>
                </a:solidFill>
              </a:rPr>
              <a:t>dificuldade de comunicação  </a:t>
            </a:r>
            <a:r>
              <a:rPr lang="pt-BR" sz="1600">
                <a:solidFill>
                  <a:schemeClr val="lt1"/>
                </a:solidFill>
              </a:rPr>
              <a:t>por deficiência no domínio da linguagem, </a:t>
            </a:r>
            <a:r>
              <a:rPr b="1" i="1" lang="pt-BR" sz="1600">
                <a:solidFill>
                  <a:schemeClr val="lt1"/>
                </a:solidFill>
              </a:rPr>
              <a:t>dificuldade de socialização </a:t>
            </a:r>
            <a:r>
              <a:rPr lang="pt-BR" sz="1600">
                <a:solidFill>
                  <a:schemeClr val="lt1"/>
                </a:solidFill>
              </a:rPr>
              <a:t>e </a:t>
            </a:r>
            <a:r>
              <a:rPr b="1" i="1" lang="pt-BR" sz="1600">
                <a:solidFill>
                  <a:schemeClr val="lt1"/>
                </a:solidFill>
              </a:rPr>
              <a:t>padrão de comportamento restritivo e repetitivo</a:t>
            </a:r>
            <a:r>
              <a:rPr lang="pt-BR" sz="1600">
                <a:solidFill>
                  <a:schemeClr val="lt1"/>
                </a:solidFill>
              </a:rPr>
              <a:t> </a:t>
            </a:r>
            <a:r>
              <a:rPr b="1" lang="pt-BR" sz="1600">
                <a:solidFill>
                  <a:schemeClr val="lt1"/>
                </a:solidFill>
              </a:rPr>
              <a:t>(Varella, Maria Helena).</a:t>
            </a:r>
            <a:endParaRPr sz="1600"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2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54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Resultado de imagem para Android Studio" id="355" name="Google Shape;355;p2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387355" y="360528"/>
            <a:ext cx="1675658" cy="1675658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Resultado de imagem para JAVA linguagem" id="356" name="Google Shape;356;p2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530803" y="81436"/>
            <a:ext cx="995500" cy="182093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Resultado de imagem para sqlite" id="357" name="Google Shape;357;p20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3063013" y="2271973"/>
            <a:ext cx="2211134" cy="1046604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Resultado de imagem para draw.io" id="358" name="Google Shape;358;p20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7294551" y="1781056"/>
            <a:ext cx="981833" cy="981833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Resultado de imagem para firebase" id="359" name="Google Shape;359;p20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709224" y="3832769"/>
            <a:ext cx="2040890" cy="102044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m relacionada" id="360" name="Google Shape;360;p20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6215707" y="3747550"/>
            <a:ext cx="959256" cy="95925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64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Google Shape;365;p21"/>
          <p:cNvSpPr txBox="1"/>
          <p:nvPr/>
        </p:nvSpPr>
        <p:spPr>
          <a:xfrm>
            <a:off x="1135117" y="1928775"/>
            <a:ext cx="7268308" cy="102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</a:pPr>
            <a:r>
              <a:rPr b="0" i="0" lang="pt-BR" sz="4800" u="none" cap="none" strike="noStrik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Resultados e Discussões</a:t>
            </a:r>
            <a:endParaRPr b="0" i="0" sz="4800" u="none" cap="none" strike="noStrike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69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Google Shape;370;p22"/>
          <p:cNvSpPr txBox="1"/>
          <p:nvPr>
            <p:ph type="title"/>
          </p:nvPr>
        </p:nvSpPr>
        <p:spPr>
          <a:xfrm>
            <a:off x="115615" y="1882964"/>
            <a:ext cx="2711668" cy="143090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entury Gothic"/>
              <a:buNone/>
            </a:pPr>
            <a:r>
              <a:rPr lang="pt-BR">
                <a:solidFill>
                  <a:schemeClr val="lt1"/>
                </a:solidFill>
              </a:rPr>
              <a:t>Resultados e Discussões</a:t>
            </a:r>
            <a:endParaRPr>
              <a:solidFill>
                <a:schemeClr val="lt1"/>
              </a:solidFill>
            </a:endParaRPr>
          </a:p>
        </p:txBody>
      </p:sp>
      <p:cxnSp>
        <p:nvCxnSpPr>
          <p:cNvPr id="371" name="Google Shape;371;p22"/>
          <p:cNvCxnSpPr/>
          <p:nvPr/>
        </p:nvCxnSpPr>
        <p:spPr>
          <a:xfrm>
            <a:off x="2957867" y="998972"/>
            <a:ext cx="0" cy="3198892"/>
          </a:xfrm>
          <a:prstGeom prst="straightConnector1">
            <a:avLst/>
          </a:prstGeom>
          <a:noFill/>
          <a:ln cap="flat" cmpd="sng" w="19050">
            <a:solidFill>
              <a:schemeClr val="lt1">
                <a:alpha val="60000"/>
              </a:schemeClr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72" name="Google Shape;372;p22"/>
          <p:cNvSpPr txBox="1"/>
          <p:nvPr/>
        </p:nvSpPr>
        <p:spPr>
          <a:xfrm>
            <a:off x="3088452" y="290094"/>
            <a:ext cx="5644055" cy="461664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pt-BR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	O presente estudo observou a necessidade de aplicar a tecnologia como auxílio para a comunicação e compreensão das pessoas do espectro com pouca ou nenhuma língua falada. </a:t>
            </a:r>
            <a:endParaRPr/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pt-BR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	Assim, os principais resultados são: A condição de fala através da ferramenta Comunicação e  desenvolver o raciocínio e cognição das pessoas com TEA através das atividades de Memória e Arrasta e Solta.</a:t>
            </a:r>
            <a:endParaRPr/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pt-BR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	Esses benefícios permitem inclusive, que os estudos e pesquisas sobre o tema sejam relevantes permitindo também que seja utilizado para outras síndromes e transtornos que impedem a língua falada. </a:t>
            </a:r>
            <a:endParaRPr/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pt-BR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	</a:t>
            </a:r>
            <a:endParaRPr/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rgbClr val="FF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rgbClr val="FF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76" name="Shape 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" name="Google Shape;377;p23"/>
          <p:cNvSpPr txBox="1"/>
          <p:nvPr/>
        </p:nvSpPr>
        <p:spPr>
          <a:xfrm>
            <a:off x="1135117" y="1928775"/>
            <a:ext cx="7268308" cy="102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</a:pPr>
            <a:r>
              <a:rPr b="0" i="0" lang="pt-BR" sz="4800" u="none" cap="none" strike="noStrik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Considerações Finais</a:t>
            </a:r>
            <a:endParaRPr b="0" i="0" sz="4800" u="none" cap="none" strike="noStrike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81" name="Shape 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2" name="Google Shape;382;p24"/>
          <p:cNvSpPr txBox="1"/>
          <p:nvPr>
            <p:ph type="title"/>
          </p:nvPr>
        </p:nvSpPr>
        <p:spPr>
          <a:xfrm>
            <a:off x="115615" y="1882964"/>
            <a:ext cx="2711668" cy="143090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entury Gothic"/>
              <a:buNone/>
            </a:pPr>
            <a:r>
              <a:rPr lang="pt-BR">
                <a:solidFill>
                  <a:schemeClr val="lt1"/>
                </a:solidFill>
              </a:rPr>
              <a:t>Considerações Finais</a:t>
            </a:r>
            <a:endParaRPr>
              <a:solidFill>
                <a:schemeClr val="lt1"/>
              </a:solidFill>
            </a:endParaRPr>
          </a:p>
        </p:txBody>
      </p:sp>
      <p:cxnSp>
        <p:nvCxnSpPr>
          <p:cNvPr id="383" name="Google Shape;383;p24"/>
          <p:cNvCxnSpPr/>
          <p:nvPr/>
        </p:nvCxnSpPr>
        <p:spPr>
          <a:xfrm>
            <a:off x="2957867" y="998972"/>
            <a:ext cx="0" cy="3198892"/>
          </a:xfrm>
          <a:prstGeom prst="straightConnector1">
            <a:avLst/>
          </a:prstGeom>
          <a:noFill/>
          <a:ln cap="flat" cmpd="sng" w="19050">
            <a:solidFill>
              <a:schemeClr val="lt1">
                <a:alpha val="60000"/>
              </a:schemeClr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84" name="Google Shape;384;p24"/>
          <p:cNvSpPr txBox="1"/>
          <p:nvPr/>
        </p:nvSpPr>
        <p:spPr>
          <a:xfrm>
            <a:off x="3088452" y="998972"/>
            <a:ext cx="5644055" cy="369331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pt-BR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	A implantação de um aplicativo de comunicação alternativa é um processo que se faz necessário para a auxiliar não somente a fala das pessoas do espectro mas também como ferramenta de inclusão e para realização de testes e pesquisas sobre os autistas não verbais. </a:t>
            </a:r>
            <a:endParaRPr/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pt-BR" sz="1400" u="none" cap="none" strike="noStrik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	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rgbClr val="FF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rgbClr val="FF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88" name="Shape 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" name="Google Shape;389;p25"/>
          <p:cNvSpPr txBox="1"/>
          <p:nvPr/>
        </p:nvSpPr>
        <p:spPr>
          <a:xfrm>
            <a:off x="1135117" y="1928775"/>
            <a:ext cx="7268308" cy="102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</a:pPr>
            <a:r>
              <a:rPr b="0" i="0" lang="pt-BR" sz="4800" u="none" cap="none" strike="noStrik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Referências Bibliográficas</a:t>
            </a:r>
            <a:endParaRPr b="0" i="0" sz="4800" u="none" cap="none" strike="noStrike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93" name="Shape 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Google Shape;394;p26"/>
          <p:cNvSpPr txBox="1"/>
          <p:nvPr>
            <p:ph type="title"/>
          </p:nvPr>
        </p:nvSpPr>
        <p:spPr>
          <a:xfrm>
            <a:off x="115615" y="1882964"/>
            <a:ext cx="2711668" cy="143090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entury Gothic"/>
              <a:buNone/>
            </a:pPr>
            <a:r>
              <a:rPr lang="pt-BR"/>
              <a:t>Referências Bibliográficas</a:t>
            </a:r>
            <a:endParaRPr/>
          </a:p>
        </p:txBody>
      </p:sp>
      <p:cxnSp>
        <p:nvCxnSpPr>
          <p:cNvPr id="395" name="Google Shape;395;p26"/>
          <p:cNvCxnSpPr/>
          <p:nvPr/>
        </p:nvCxnSpPr>
        <p:spPr>
          <a:xfrm>
            <a:off x="2957867" y="998972"/>
            <a:ext cx="0" cy="3198892"/>
          </a:xfrm>
          <a:prstGeom prst="straightConnector1">
            <a:avLst/>
          </a:prstGeom>
          <a:noFill/>
          <a:ln cap="flat" cmpd="sng" w="19050">
            <a:solidFill>
              <a:schemeClr val="lt1">
                <a:alpha val="60000"/>
              </a:schemeClr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96" name="Google Shape;396;p26"/>
          <p:cNvSpPr txBox="1"/>
          <p:nvPr/>
        </p:nvSpPr>
        <p:spPr>
          <a:xfrm>
            <a:off x="2957867" y="171750"/>
            <a:ext cx="5644055" cy="520911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pt-BR" sz="105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TRANSTORNO DO ESPECTRO AUTISTA TEA – Disponível em: &lt;</a:t>
            </a:r>
            <a:r>
              <a:rPr b="0" i="0" lang="pt-BR" sz="1050" u="sng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https://bit.ly/2OGJBzi</a:t>
            </a:r>
            <a:r>
              <a:rPr b="0" i="0" lang="pt-BR" sz="105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&gt; . Acesso em 30 julho 2019. 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pt-BR" sz="105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DIRETRIZES DE ATENÇÃO E REABILITAÇÃO DE PESSOAS COM TRANSTORNO DO ESPECTRO DO AUTISMO, Disponível em: &lt;</a:t>
            </a:r>
            <a:r>
              <a:rPr b="0" i="0" lang="pt-BR" sz="1050" u="sng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hlinkClick r:id="rId4"/>
              </a:rPr>
              <a:t>https://bit.ly/2r0cHMU</a:t>
            </a:r>
            <a:r>
              <a:rPr b="0" i="0" lang="pt-BR" sz="105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&gt;. Acesso em 30 julho 2019.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pt-BR" sz="105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SMARTPHONES EM USO NO BRASIL, Disponível em: &lt; </a:t>
            </a:r>
            <a:r>
              <a:rPr b="0" i="0" lang="pt-BR" sz="1050" u="sng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hlinkClick r:id="rId5"/>
              </a:rPr>
              <a:t>https://bit.ly/2EbeUhL</a:t>
            </a:r>
            <a:r>
              <a:rPr b="0" i="0" lang="pt-BR" sz="105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&gt;. Acesso em 01 Agosto 2019.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pt-BR" sz="105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POPULAÇÃO BRASILEIRA, Disponível em: &lt;</a:t>
            </a:r>
            <a:r>
              <a:rPr b="0" i="0" lang="pt-BR" sz="1050" u="sng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hlinkClick r:id="rId6"/>
              </a:rPr>
              <a:t>https://www.ibge.gov.br/apps/populacao/projecao/</a:t>
            </a:r>
            <a:r>
              <a:rPr b="0" i="0" lang="pt-BR" sz="105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&gt;. Acesso em 30 julho 2019.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pt-BR" sz="105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VISÃO GERAL DO AUTISMO NÃO VERBAL, Disponível em: &lt; </a:t>
            </a:r>
            <a:r>
              <a:rPr b="0" i="0" lang="pt-BR" sz="1050" u="sng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hlinkClick r:id="rId7"/>
              </a:rPr>
              <a:t>http://vencerautismo.org/2019/02/visao-geral-do-autismo-nao-verbal/</a:t>
            </a:r>
            <a:r>
              <a:rPr b="0" i="0" lang="pt-BR" sz="105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&gt;. Acesso em 03 Agosto 2019.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pt-BR" sz="105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AUTISMO: A TECNOLOGIA COMO FERRAMENTA ASSISTIVA AO PROCESSO DE ENSINO E APRENDIZAGEM DE UMA CRIANÇA DENTRO DO ESPECTRO – Disponível em: </a:t>
            </a:r>
            <a:r>
              <a:rPr b="0" i="0" lang="pt-BR" sz="1050" u="sng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hlinkClick r:id="rId8"/>
              </a:rPr>
              <a:t>http://editorarealize.com.br/revistas/cintedi/trabalhos/Modalidade_1datahora_07_10_2014_16_44_33_idinscrito_387_654ecb08429600021f5e35b9dc5266d9.pdf</a:t>
            </a:r>
            <a:r>
              <a:rPr b="0" i="0" lang="pt-BR" sz="105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.Acesso em: 01 agosto 2019.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pt-BR" sz="105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COMO O USO DA TECNOLOGIA PODE AJUDAR A DESENVOLVER CRIANÇAS COM AUTISMO – Disponível em: &lt; </a:t>
            </a:r>
            <a:r>
              <a:rPr b="0" i="0" lang="pt-BR" sz="1050" u="sng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hlinkClick r:id="rId9"/>
              </a:rPr>
              <a:t>https://www.grupoconduzir.com.br/2018/08/como-o-uso-da-tecnologia-pode-ajudar-desenvolver-criancas-com-autismo/</a:t>
            </a:r>
            <a:r>
              <a:rPr b="0" i="0" lang="pt-BR" sz="1050" u="sng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b="0" i="0" lang="pt-BR" sz="105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&gt;. Acesso em: 01 agosto 2019.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pt-BR" sz="105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AUTISMO PROJETO INTEGRAR: UM APLICATIVO MÓVEL PARA INCLUSÃO DE CRIANÇAS COM TRANSTORNO DO ESPECTRO AUTISTA – Disponível em: &lt;</a:t>
            </a:r>
            <a:r>
              <a:rPr b="0" i="0" lang="pt-BR" sz="1050" u="sng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hlinkClick r:id="rId10"/>
              </a:rPr>
              <a:t>https://maicokrause.com/images/artigos/2016---IV-ERIN-3---Autismo-Projeto-Integrar_-Um-aplicativo-mvel-para--incluso-de-crianas-com-Transtorno-do-Espectro-Autista.pdf</a:t>
            </a:r>
            <a:r>
              <a:rPr b="0" i="0" lang="pt-BR" sz="105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&gt;. Acesso em 5 agosto 2019.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pt-BR" sz="105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COTIDIANO: UM SOFTWARE PARA AUXILIAR CRIANÇAS AUTISTAS EM SUAS ATIVIDADES DIÁRIAS – Disponível em: &lt; </a:t>
            </a:r>
            <a:r>
              <a:rPr b="0" i="0" lang="pt-BR" sz="1050" u="sng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hlinkClick r:id="rId11"/>
              </a:rPr>
              <a:t>www.br-ie.org/pub/index.php/sbie/article/download/7569/5365</a:t>
            </a:r>
            <a:r>
              <a:rPr b="0" i="0" lang="pt-BR" sz="105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&gt;. Acesso em 5 agosto 2019.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3"/>
          <p:cNvSpPr txBox="1"/>
          <p:nvPr>
            <p:ph type="title"/>
          </p:nvPr>
        </p:nvSpPr>
        <p:spPr>
          <a:xfrm>
            <a:off x="365985" y="1882964"/>
            <a:ext cx="2461297" cy="143090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entury Gothic"/>
              <a:buNone/>
            </a:pPr>
            <a:r>
              <a:rPr lang="pt-BR"/>
              <a:t>INTRODUÇÃO</a:t>
            </a:r>
            <a:endParaRPr/>
          </a:p>
        </p:txBody>
      </p:sp>
      <p:cxnSp>
        <p:nvCxnSpPr>
          <p:cNvPr id="243" name="Google Shape;243;p3"/>
          <p:cNvCxnSpPr/>
          <p:nvPr/>
        </p:nvCxnSpPr>
        <p:spPr>
          <a:xfrm>
            <a:off x="2957867" y="998972"/>
            <a:ext cx="0" cy="3198892"/>
          </a:xfrm>
          <a:prstGeom prst="straightConnector1">
            <a:avLst/>
          </a:prstGeom>
          <a:noFill/>
          <a:ln cap="flat" cmpd="sng" w="19050">
            <a:solidFill>
              <a:schemeClr val="lt1">
                <a:alpha val="60000"/>
              </a:schemeClr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44" name="Google Shape;244;p3"/>
          <p:cNvSpPr txBox="1"/>
          <p:nvPr>
            <p:ph idx="1" type="body"/>
          </p:nvPr>
        </p:nvSpPr>
        <p:spPr>
          <a:xfrm>
            <a:off x="3088453" y="1126670"/>
            <a:ext cx="5855850" cy="294349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rPr lang="pt-BR" sz="1600"/>
              <a:t>	Estima-se que o Brasil com seus 200 milhões de habitantes, possua cerca de 2 milhões de autistas. Esse número não é oficial e se baseia em estudos americanos  que dizem que a cada 110 pessoas existe um caso de autismo. Somente em 2019 foi sancionada a lei  13.861/2019 que inclui dados específicos sobre autismo no Censo do IBGE. 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t/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2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p4"/>
          <p:cNvSpPr txBox="1"/>
          <p:nvPr>
            <p:ph type="title"/>
          </p:nvPr>
        </p:nvSpPr>
        <p:spPr>
          <a:xfrm>
            <a:off x="365985" y="1882964"/>
            <a:ext cx="2461297" cy="143090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entury Gothic"/>
              <a:buNone/>
            </a:pPr>
            <a:r>
              <a:rPr lang="pt-BR">
                <a:solidFill>
                  <a:schemeClr val="lt1"/>
                </a:solidFill>
              </a:rPr>
              <a:t>INTRODUÇÃO</a:t>
            </a:r>
            <a:endParaRPr>
              <a:solidFill>
                <a:schemeClr val="lt1"/>
              </a:solidFill>
            </a:endParaRPr>
          </a:p>
        </p:txBody>
      </p:sp>
      <p:cxnSp>
        <p:nvCxnSpPr>
          <p:cNvPr id="250" name="Google Shape;250;p4"/>
          <p:cNvCxnSpPr/>
          <p:nvPr/>
        </p:nvCxnSpPr>
        <p:spPr>
          <a:xfrm>
            <a:off x="2957867" y="998972"/>
            <a:ext cx="0" cy="3198892"/>
          </a:xfrm>
          <a:prstGeom prst="straightConnector1">
            <a:avLst/>
          </a:prstGeom>
          <a:noFill/>
          <a:ln cap="flat" cmpd="sng" w="19050">
            <a:solidFill>
              <a:schemeClr val="lt1">
                <a:alpha val="60000"/>
              </a:schemeClr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51" name="Google Shape;251;p4"/>
          <p:cNvSpPr txBox="1"/>
          <p:nvPr>
            <p:ph idx="1" type="body"/>
          </p:nvPr>
        </p:nvSpPr>
        <p:spPr>
          <a:xfrm>
            <a:off x="3088453" y="207819"/>
            <a:ext cx="5855850" cy="476942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rPr lang="pt-BR" sz="1400">
                <a:solidFill>
                  <a:schemeClr val="lt1"/>
                </a:solidFill>
              </a:rPr>
              <a:t>	</a:t>
            </a:r>
            <a:r>
              <a:rPr lang="pt-BR" sz="1800">
                <a:solidFill>
                  <a:schemeClr val="lt1"/>
                </a:solidFill>
              </a:rPr>
              <a:t>O autismo não verbal, segundo estudos da Universidade de Boston, acomete cerca de 30% das pessoas diagnosticadas com a perturbação do espectro do autismo, tendo assim pouca pesquisa sobre os processos de pensamento das pessoas que não falam.</a:t>
            </a:r>
            <a:endParaRPr/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rPr lang="pt-BR" sz="1800">
                <a:solidFill>
                  <a:schemeClr val="lt1"/>
                </a:solidFill>
              </a:rPr>
              <a:t>	O termo “autismo não verbal” não tem um estatuto oficial e não existe uma linha clara entre indivíduos verbais e não verbais com autismo, o que dificulta a pesquisa sobre todo o tema. Acreditava-se que todas as crianças não verbais com autismo eram intelectualmente incapacitadas, porém notou-se que as formas de avaliação utilizavam ferramentas muito fracas para medir essa capacidade intelectual.</a:t>
            </a:r>
            <a:endParaRPr sz="1600"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2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p5"/>
          <p:cNvSpPr txBox="1"/>
          <p:nvPr>
            <p:ph type="title"/>
          </p:nvPr>
        </p:nvSpPr>
        <p:spPr>
          <a:xfrm>
            <a:off x="365985" y="1882964"/>
            <a:ext cx="2461297" cy="143090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entury Gothic"/>
              <a:buNone/>
            </a:pPr>
            <a:r>
              <a:rPr lang="pt-BR">
                <a:solidFill>
                  <a:schemeClr val="lt1"/>
                </a:solidFill>
              </a:rPr>
              <a:t>OBJETIVO</a:t>
            </a:r>
            <a:endParaRPr>
              <a:solidFill>
                <a:schemeClr val="lt1"/>
              </a:solidFill>
            </a:endParaRPr>
          </a:p>
        </p:txBody>
      </p:sp>
      <p:cxnSp>
        <p:nvCxnSpPr>
          <p:cNvPr id="257" name="Google Shape;257;p5"/>
          <p:cNvCxnSpPr/>
          <p:nvPr/>
        </p:nvCxnSpPr>
        <p:spPr>
          <a:xfrm>
            <a:off x="2957867" y="998972"/>
            <a:ext cx="0" cy="3198892"/>
          </a:xfrm>
          <a:prstGeom prst="straightConnector1">
            <a:avLst/>
          </a:prstGeom>
          <a:noFill/>
          <a:ln cap="flat" cmpd="sng" w="19050">
            <a:solidFill>
              <a:schemeClr val="lt1">
                <a:alpha val="60000"/>
              </a:schemeClr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58" name="Google Shape;258;p5"/>
          <p:cNvSpPr txBox="1"/>
          <p:nvPr>
            <p:ph idx="1" type="body"/>
          </p:nvPr>
        </p:nvSpPr>
        <p:spPr>
          <a:xfrm>
            <a:off x="3088453" y="207819"/>
            <a:ext cx="5855850" cy="476942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rPr lang="pt-BR" sz="2000">
                <a:solidFill>
                  <a:schemeClr val="lt1"/>
                </a:solidFill>
              </a:rPr>
              <a:t>	</a:t>
            </a:r>
            <a:r>
              <a:rPr lang="pt-BR" sz="2400"/>
              <a:t>Deste modo, o objetivo do presente projeto deu-se em desenvolver uma aplicação mobile, para auxiliar na comunicação alternativa e  desenvolvimento pedagógico e cognitivo,  por meio da escolha de imagens lúdicas e atividades de concentração, de autistas não-verbais,  dando assim autonomia para as atividades do cotidiano.</a:t>
            </a:r>
            <a:endParaRPr/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t/>
            </a:r>
            <a:endParaRPr sz="1600"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2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p6"/>
          <p:cNvSpPr txBox="1"/>
          <p:nvPr>
            <p:ph type="title"/>
          </p:nvPr>
        </p:nvSpPr>
        <p:spPr>
          <a:xfrm>
            <a:off x="365985" y="1882964"/>
            <a:ext cx="2461297" cy="143090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entury Gothic"/>
              <a:buNone/>
            </a:pPr>
            <a:r>
              <a:rPr lang="pt-BR"/>
              <a:t>TECNOLOGIAS</a:t>
            </a:r>
            <a:br>
              <a:rPr lang="pt-BR"/>
            </a:br>
            <a:r>
              <a:rPr lang="pt-BR"/>
              <a:t>UTILIZADAS</a:t>
            </a:r>
            <a:endParaRPr/>
          </a:p>
        </p:txBody>
      </p:sp>
      <p:cxnSp>
        <p:nvCxnSpPr>
          <p:cNvPr id="264" name="Google Shape;264;p6"/>
          <p:cNvCxnSpPr/>
          <p:nvPr/>
        </p:nvCxnSpPr>
        <p:spPr>
          <a:xfrm>
            <a:off x="2957867" y="998972"/>
            <a:ext cx="0" cy="3198892"/>
          </a:xfrm>
          <a:prstGeom prst="straightConnector1">
            <a:avLst/>
          </a:prstGeom>
          <a:noFill/>
          <a:ln cap="flat" cmpd="sng" w="19050">
            <a:solidFill>
              <a:schemeClr val="lt1">
                <a:alpha val="60000"/>
              </a:schemeClr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65" name="Google Shape;265;p6"/>
          <p:cNvSpPr txBox="1"/>
          <p:nvPr>
            <p:ph idx="1" type="body"/>
          </p:nvPr>
        </p:nvSpPr>
        <p:spPr>
          <a:xfrm>
            <a:off x="3088453" y="238991"/>
            <a:ext cx="5855850" cy="482138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rPr lang="pt-BR" sz="1800"/>
              <a:t>	Para a implementação do AMIGO AZUL utilizou-se a linguagem Java, aplicada na IDE Android Studio. A IDE fornece toda a estrutura necessária para a construção de aplicativos para dispositivos com sistema operacional Android, utilizou-se também banco de dados SQLite e Firebase.</a:t>
            </a:r>
            <a:endParaRPr/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rPr lang="pt-BR" sz="1800"/>
              <a:t>	Os testes são realizados em duas etapas, na primeira etapa em ambiente virtual controlando toda a depuração e comportamentos das variáveis e a segunda etapa em um dispositivo mobile, ainda em ambiente de homologação. Após não apresentar nenhum erro, será colocado em produção.</a:t>
            </a:r>
            <a:endParaRPr sz="1800"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26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p7"/>
          <p:cNvSpPr txBox="1"/>
          <p:nvPr>
            <p:ph type="title"/>
          </p:nvPr>
        </p:nvSpPr>
        <p:spPr>
          <a:xfrm>
            <a:off x="365985" y="1882964"/>
            <a:ext cx="2461297" cy="143090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entury Gothic"/>
              <a:buNone/>
            </a:pPr>
            <a:r>
              <a:rPr lang="pt-BR"/>
              <a:t>CASO DE USO</a:t>
            </a:r>
            <a:endParaRPr/>
          </a:p>
        </p:txBody>
      </p:sp>
      <p:cxnSp>
        <p:nvCxnSpPr>
          <p:cNvPr id="271" name="Google Shape;271;p7"/>
          <p:cNvCxnSpPr/>
          <p:nvPr/>
        </p:nvCxnSpPr>
        <p:spPr>
          <a:xfrm>
            <a:off x="2957867" y="998972"/>
            <a:ext cx="0" cy="3198892"/>
          </a:xfrm>
          <a:prstGeom prst="straightConnector1">
            <a:avLst/>
          </a:prstGeom>
          <a:noFill/>
          <a:ln cap="flat" cmpd="sng" w="19050">
            <a:solidFill>
              <a:schemeClr val="lt1">
                <a:alpha val="60000"/>
              </a:schemeClr>
            </a:solidFill>
            <a:prstDash val="solid"/>
            <a:round/>
            <a:headEnd len="sm" w="sm" type="none"/>
            <a:tailEnd len="sm" w="sm" type="none"/>
          </a:ln>
        </p:spPr>
      </p:cxnSp>
      <p:pic>
        <p:nvPicPr>
          <p:cNvPr id="272" name="Google Shape;272;p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460366" y="626743"/>
            <a:ext cx="5229225" cy="3943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8"/>
          <p:cNvSpPr txBox="1"/>
          <p:nvPr>
            <p:ph type="title"/>
          </p:nvPr>
        </p:nvSpPr>
        <p:spPr>
          <a:xfrm>
            <a:off x="85430" y="1882963"/>
            <a:ext cx="2461297" cy="143090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entury Gothic"/>
              <a:buNone/>
            </a:pPr>
            <a:r>
              <a:rPr lang="pt-BR"/>
              <a:t>DIAGRAMA DE CLASSE</a:t>
            </a:r>
            <a:endParaRPr/>
          </a:p>
        </p:txBody>
      </p:sp>
      <p:cxnSp>
        <p:nvCxnSpPr>
          <p:cNvPr id="278" name="Google Shape;278;p8"/>
          <p:cNvCxnSpPr/>
          <p:nvPr/>
        </p:nvCxnSpPr>
        <p:spPr>
          <a:xfrm>
            <a:off x="2656530" y="980844"/>
            <a:ext cx="0" cy="3198892"/>
          </a:xfrm>
          <a:prstGeom prst="straightConnector1">
            <a:avLst/>
          </a:prstGeom>
          <a:noFill/>
          <a:ln cap="flat" cmpd="sng" w="19050">
            <a:solidFill>
              <a:schemeClr val="lt1">
                <a:alpha val="60000"/>
              </a:schemeClr>
            </a:solidFill>
            <a:prstDash val="solid"/>
            <a:round/>
            <a:headEnd len="sm" w="sm" type="none"/>
            <a:tailEnd len="sm" w="sm" type="none"/>
          </a:ln>
        </p:spPr>
      </p:cxnSp>
      <p:pic>
        <p:nvPicPr>
          <p:cNvPr id="279" name="Google Shape;279;p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766334" y="157656"/>
            <a:ext cx="6198989" cy="484526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p9"/>
          <p:cNvSpPr txBox="1"/>
          <p:nvPr/>
        </p:nvSpPr>
        <p:spPr>
          <a:xfrm>
            <a:off x="1135117" y="1928775"/>
            <a:ext cx="7268308" cy="102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</a:pPr>
            <a:r>
              <a:rPr b="0" i="0" lang="pt-BR" sz="4800" u="none" cap="none" strike="noStrik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Diagrama de Sequência</a:t>
            </a:r>
            <a:endParaRPr b="0" i="0" sz="4800" u="none" cap="none" strike="noStrike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UniCesumar</dc:creator>
</cp:coreProperties>
</file>